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5"/>
  </p:notesMasterIdLst>
  <p:sldIdLst>
    <p:sldId id="284" r:id="rId5"/>
    <p:sldId id="280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264" r:id="rId16"/>
    <p:sldId id="265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1" r:id="rId31"/>
    <p:sldId id="282" r:id="rId32"/>
    <p:sldId id="283" r:id="rId33"/>
    <p:sldId id="28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10493-F108-4DD6-B5D5-AD3D84D19751}" type="datetimeFigureOut">
              <a:rPr lang="en-IN" smtClean="0"/>
              <a:t>13-02-2019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A2254-69E2-424F-91B4-D3EEADF7709B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575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29FD4C-8A57-4F62-9C6C-ECF86EB1AFB5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155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09D-3CBF-4BC7-AB6D-15C1F32D1744}" type="datetimeFigureOut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048F-2676-4544-A3D6-F9ABB5C4E8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49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09D-3CBF-4BC7-AB6D-15C1F32D1744}" type="datetimeFigureOut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048F-2676-4544-A3D6-F9ABB5C4E8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8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09D-3CBF-4BC7-AB6D-15C1F32D1744}" type="datetimeFigureOut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048F-2676-4544-A3D6-F9ABB5C4E8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604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66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643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36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35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26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23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77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49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09D-3CBF-4BC7-AB6D-15C1F32D1744}" type="datetimeFigureOut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048F-2676-4544-A3D6-F9ABB5C4E8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704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05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45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98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833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01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88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47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93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04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43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09D-3CBF-4BC7-AB6D-15C1F32D1744}" type="datetimeFigureOut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048F-2676-4544-A3D6-F9ABB5C4E8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931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47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52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55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16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08F28-0AFF-47F2-ADE6-EB3961F3331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9BFB-F4C5-4512-8CE5-73CD8BD08A5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36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08F28-0AFF-47F2-ADE6-EB3961F3331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9BFB-F4C5-4512-8CE5-73CD8BD08A5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39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08F28-0AFF-47F2-ADE6-EB3961F3331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9BFB-F4C5-4512-8CE5-73CD8BD08A5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23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08F28-0AFF-47F2-ADE6-EB3961F3331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9BFB-F4C5-4512-8CE5-73CD8BD08A5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08F28-0AFF-47F2-ADE6-EB3961F3331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9BFB-F4C5-4512-8CE5-73CD8BD08A5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175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08F28-0AFF-47F2-ADE6-EB3961F3331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9BFB-F4C5-4512-8CE5-73CD8BD08A5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14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09D-3CBF-4BC7-AB6D-15C1F32D1744}" type="datetimeFigureOut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048F-2676-4544-A3D6-F9ABB5C4E8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1357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08F28-0AFF-47F2-ADE6-EB3961F3331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9BFB-F4C5-4512-8CE5-73CD8BD08A5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07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08F28-0AFF-47F2-ADE6-EB3961F3331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9BFB-F4C5-4512-8CE5-73CD8BD08A5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22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08F28-0AFF-47F2-ADE6-EB3961F3331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9BFB-F4C5-4512-8CE5-73CD8BD08A5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606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08F28-0AFF-47F2-ADE6-EB3961F3331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9BFB-F4C5-4512-8CE5-73CD8BD08A5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5115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08F28-0AFF-47F2-ADE6-EB3961F3331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9BFB-F4C5-4512-8CE5-73CD8BD08A5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472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7" name="Rectangle 40"/>
          <p:cNvSpPr/>
          <p:nvPr userDrawn="1"/>
        </p:nvSpPr>
        <p:spPr>
          <a:xfrm rot="16200000" flipH="1" flipV="1">
            <a:off x="1598799" y="3033002"/>
            <a:ext cx="6857998" cy="791997"/>
          </a:xfrm>
          <a:custGeom>
            <a:avLst/>
            <a:gdLst>
              <a:gd name="connsiteX0" fmla="*/ 0 w 9191407"/>
              <a:gd name="connsiteY0" fmla="*/ 0 h 1257300"/>
              <a:gd name="connsiteX1" fmla="*/ 9191407 w 9191407"/>
              <a:gd name="connsiteY1" fmla="*/ 0 h 1257300"/>
              <a:gd name="connsiteX2" fmla="*/ 9191407 w 9191407"/>
              <a:gd name="connsiteY2" fmla="*/ 1257300 h 1257300"/>
              <a:gd name="connsiteX3" fmla="*/ 0 w 9191407"/>
              <a:gd name="connsiteY3" fmla="*/ 1257300 h 1257300"/>
              <a:gd name="connsiteX4" fmla="*/ 0 w 9191407"/>
              <a:gd name="connsiteY4" fmla="*/ 0 h 1257300"/>
              <a:gd name="connsiteX0" fmla="*/ 0 w 9191407"/>
              <a:gd name="connsiteY0" fmla="*/ 0 h 1257300"/>
              <a:gd name="connsiteX1" fmla="*/ 9172357 w 9191407"/>
              <a:gd name="connsiteY1" fmla="*/ 285750 h 1257300"/>
              <a:gd name="connsiteX2" fmla="*/ 9191407 w 9191407"/>
              <a:gd name="connsiteY2" fmla="*/ 1257300 h 1257300"/>
              <a:gd name="connsiteX3" fmla="*/ 0 w 9191407"/>
              <a:gd name="connsiteY3" fmla="*/ 1257300 h 1257300"/>
              <a:gd name="connsiteX4" fmla="*/ 0 w 9191407"/>
              <a:gd name="connsiteY4" fmla="*/ 0 h 1257300"/>
              <a:gd name="connsiteX0" fmla="*/ 0 w 9229507"/>
              <a:gd name="connsiteY0" fmla="*/ 19050 h 971550"/>
              <a:gd name="connsiteX1" fmla="*/ 9210457 w 9229507"/>
              <a:gd name="connsiteY1" fmla="*/ 0 h 971550"/>
              <a:gd name="connsiteX2" fmla="*/ 9229507 w 9229507"/>
              <a:gd name="connsiteY2" fmla="*/ 971550 h 971550"/>
              <a:gd name="connsiteX3" fmla="*/ 38100 w 9229507"/>
              <a:gd name="connsiteY3" fmla="*/ 971550 h 971550"/>
              <a:gd name="connsiteX4" fmla="*/ 0 w 9229507"/>
              <a:gd name="connsiteY4" fmla="*/ 19050 h 971550"/>
              <a:gd name="connsiteX0" fmla="*/ 0 w 9229507"/>
              <a:gd name="connsiteY0" fmla="*/ 235009 h 1187509"/>
              <a:gd name="connsiteX1" fmla="*/ 9210457 w 9229507"/>
              <a:gd name="connsiteY1" fmla="*/ 215959 h 1187509"/>
              <a:gd name="connsiteX2" fmla="*/ 9229507 w 9229507"/>
              <a:gd name="connsiteY2" fmla="*/ 1187509 h 1187509"/>
              <a:gd name="connsiteX3" fmla="*/ 38100 w 9229507"/>
              <a:gd name="connsiteY3" fmla="*/ 1187509 h 1187509"/>
              <a:gd name="connsiteX4" fmla="*/ 0 w 9229507"/>
              <a:gd name="connsiteY4" fmla="*/ 235009 h 1187509"/>
              <a:gd name="connsiteX0" fmla="*/ 0 w 9229507"/>
              <a:gd name="connsiteY0" fmla="*/ 279197 h 1231697"/>
              <a:gd name="connsiteX1" fmla="*/ 9210457 w 9229507"/>
              <a:gd name="connsiteY1" fmla="*/ 260147 h 1231697"/>
              <a:gd name="connsiteX2" fmla="*/ 9229507 w 9229507"/>
              <a:gd name="connsiteY2" fmla="*/ 1231697 h 1231697"/>
              <a:gd name="connsiteX3" fmla="*/ 38100 w 9229507"/>
              <a:gd name="connsiteY3" fmla="*/ 1231697 h 1231697"/>
              <a:gd name="connsiteX4" fmla="*/ 0 w 9229507"/>
              <a:gd name="connsiteY4" fmla="*/ 279197 h 1231697"/>
              <a:gd name="connsiteX0" fmla="*/ 0 w 9229507"/>
              <a:gd name="connsiteY0" fmla="*/ 273784 h 1226284"/>
              <a:gd name="connsiteX1" fmla="*/ 9210457 w 9229507"/>
              <a:gd name="connsiteY1" fmla="*/ 254734 h 1226284"/>
              <a:gd name="connsiteX2" fmla="*/ 9229507 w 9229507"/>
              <a:gd name="connsiteY2" fmla="*/ 1226284 h 1226284"/>
              <a:gd name="connsiteX3" fmla="*/ 38100 w 9229507"/>
              <a:gd name="connsiteY3" fmla="*/ 1226284 h 1226284"/>
              <a:gd name="connsiteX4" fmla="*/ 0 w 9229507"/>
              <a:gd name="connsiteY4" fmla="*/ 273784 h 1226284"/>
              <a:gd name="connsiteX0" fmla="*/ 0 w 9229507"/>
              <a:gd name="connsiteY0" fmla="*/ 290397 h 1242897"/>
              <a:gd name="connsiteX1" fmla="*/ 9210457 w 9229507"/>
              <a:gd name="connsiteY1" fmla="*/ 271347 h 1242897"/>
              <a:gd name="connsiteX2" fmla="*/ 9229507 w 9229507"/>
              <a:gd name="connsiteY2" fmla="*/ 1242897 h 1242897"/>
              <a:gd name="connsiteX3" fmla="*/ 38100 w 9229507"/>
              <a:gd name="connsiteY3" fmla="*/ 1242897 h 1242897"/>
              <a:gd name="connsiteX4" fmla="*/ 0 w 9229507"/>
              <a:gd name="connsiteY4" fmla="*/ 290397 h 1242897"/>
              <a:gd name="connsiteX0" fmla="*/ 0 w 9229507"/>
              <a:gd name="connsiteY0" fmla="*/ 226410 h 1178910"/>
              <a:gd name="connsiteX1" fmla="*/ 9210457 w 9229507"/>
              <a:gd name="connsiteY1" fmla="*/ 207360 h 1178910"/>
              <a:gd name="connsiteX2" fmla="*/ 9229507 w 9229507"/>
              <a:gd name="connsiteY2" fmla="*/ 1178910 h 1178910"/>
              <a:gd name="connsiteX3" fmla="*/ 38100 w 9229507"/>
              <a:gd name="connsiteY3" fmla="*/ 1178910 h 1178910"/>
              <a:gd name="connsiteX4" fmla="*/ 0 w 9229507"/>
              <a:gd name="connsiteY4" fmla="*/ 226410 h 1178910"/>
              <a:gd name="connsiteX0" fmla="*/ 0 w 9229507"/>
              <a:gd name="connsiteY0" fmla="*/ 218627 h 1171127"/>
              <a:gd name="connsiteX1" fmla="*/ 9210457 w 9229507"/>
              <a:gd name="connsiteY1" fmla="*/ 199577 h 1171127"/>
              <a:gd name="connsiteX2" fmla="*/ 9229507 w 9229507"/>
              <a:gd name="connsiteY2" fmla="*/ 1171127 h 1171127"/>
              <a:gd name="connsiteX3" fmla="*/ 38100 w 9229507"/>
              <a:gd name="connsiteY3" fmla="*/ 1171127 h 1171127"/>
              <a:gd name="connsiteX4" fmla="*/ 0 w 9229507"/>
              <a:gd name="connsiteY4" fmla="*/ 218627 h 1171127"/>
              <a:gd name="connsiteX0" fmla="*/ 0 w 9229507"/>
              <a:gd name="connsiteY0" fmla="*/ 245418 h 1197918"/>
              <a:gd name="connsiteX1" fmla="*/ 9210457 w 9229507"/>
              <a:gd name="connsiteY1" fmla="*/ 226368 h 1197918"/>
              <a:gd name="connsiteX2" fmla="*/ 9229507 w 9229507"/>
              <a:gd name="connsiteY2" fmla="*/ 1197918 h 1197918"/>
              <a:gd name="connsiteX3" fmla="*/ 38100 w 9229507"/>
              <a:gd name="connsiteY3" fmla="*/ 1197918 h 1197918"/>
              <a:gd name="connsiteX4" fmla="*/ 0 w 9229507"/>
              <a:gd name="connsiteY4" fmla="*/ 245418 h 119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9507" h="1197918">
                <a:moveTo>
                  <a:pt x="0" y="245418"/>
                </a:moveTo>
                <a:cubicBezTo>
                  <a:pt x="1050852" y="-103832"/>
                  <a:pt x="9016855" y="-53032"/>
                  <a:pt x="9210457" y="226368"/>
                </a:cubicBezTo>
                <a:lnTo>
                  <a:pt x="9229507" y="1197918"/>
                </a:lnTo>
                <a:lnTo>
                  <a:pt x="38100" y="1197918"/>
                </a:lnTo>
                <a:lnTo>
                  <a:pt x="0" y="245418"/>
                </a:lnTo>
                <a:close/>
              </a:path>
            </a:pathLst>
          </a:custGeom>
          <a:solidFill>
            <a:srgbClr val="000000">
              <a:alpha val="67843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" y="0"/>
            <a:ext cx="510443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51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259" y="0"/>
            <a:ext cx="12194513" cy="6858000"/>
            <a:chOff x="-6" y="-8"/>
            <a:chExt cx="13717416" cy="777241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-6" y="-8"/>
              <a:ext cx="13716001" cy="7772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410" y="3"/>
              <a:ext cx="13716000" cy="7772399"/>
            </a:xfrm>
            <a:prstGeom prst="rect">
              <a:avLst/>
            </a:prstGeom>
            <a:solidFill>
              <a:srgbClr val="1F4E79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526" tIns="68763" rIns="137526" bIns="68763"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/>
          <p:cNvGrpSpPr/>
          <p:nvPr userDrawn="1"/>
        </p:nvGrpSpPr>
        <p:grpSpPr>
          <a:xfrm>
            <a:off x="-675608" y="1864783"/>
            <a:ext cx="4819092" cy="4955702"/>
            <a:chOff x="1938074" y="2853639"/>
            <a:chExt cx="4819092" cy="4955702"/>
          </a:xfrm>
        </p:grpSpPr>
        <p:sp>
          <p:nvSpPr>
            <p:cNvPr id="10" name="Flowchart: Data 9"/>
            <p:cNvSpPr/>
            <p:nvPr/>
          </p:nvSpPr>
          <p:spPr>
            <a:xfrm rot="14100393" flipV="1">
              <a:off x="2029435" y="2762278"/>
              <a:ext cx="4636370" cy="4819092"/>
            </a:xfrm>
            <a:prstGeom prst="flowChartInputOutput">
              <a:avLst/>
            </a:prstGeom>
            <a:solidFill>
              <a:srgbClr val="A6A6A6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Flowchart: Data 10"/>
            <p:cNvSpPr/>
            <p:nvPr/>
          </p:nvSpPr>
          <p:spPr>
            <a:xfrm rot="14100393" flipV="1">
              <a:off x="1966429" y="3191221"/>
              <a:ext cx="4636371" cy="4599870"/>
            </a:xfrm>
            <a:prstGeom prst="flowChartInputOutput">
              <a:avLst/>
            </a:prstGeom>
            <a:solidFill>
              <a:srgbClr val="A6A6A6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1397899" y="-988641"/>
            <a:ext cx="7524490" cy="7415712"/>
            <a:chOff x="2238160" y="-471485"/>
            <a:chExt cx="7524490" cy="7415712"/>
          </a:xfrm>
        </p:grpSpPr>
        <p:sp>
          <p:nvSpPr>
            <p:cNvPr id="13" name="Flowchart: Data 12"/>
            <p:cNvSpPr/>
            <p:nvPr/>
          </p:nvSpPr>
          <p:spPr>
            <a:xfrm rot="20434231" flipV="1">
              <a:off x="2682135" y="-415337"/>
              <a:ext cx="7080515" cy="7359564"/>
            </a:xfrm>
            <a:prstGeom prst="flowChartInputOutput">
              <a:avLst/>
            </a:prstGeom>
            <a:solidFill>
              <a:srgbClr val="A6A6A6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Flowchart: Data 13"/>
            <p:cNvSpPr/>
            <p:nvPr/>
          </p:nvSpPr>
          <p:spPr>
            <a:xfrm rot="20434231" flipV="1">
              <a:off x="2238160" y="-471485"/>
              <a:ext cx="7080517" cy="7024774"/>
            </a:xfrm>
            <a:prstGeom prst="flowChartInputOutput">
              <a:avLst/>
            </a:prstGeom>
            <a:solidFill>
              <a:srgbClr val="A6A6A6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 userDrawn="1"/>
        </p:nvGrpSpPr>
        <p:grpSpPr>
          <a:xfrm>
            <a:off x="4938157" y="-481020"/>
            <a:ext cx="7524490" cy="7415710"/>
            <a:chOff x="4938157" y="-481020"/>
            <a:chExt cx="7524490" cy="7415710"/>
          </a:xfrm>
        </p:grpSpPr>
        <p:sp>
          <p:nvSpPr>
            <p:cNvPr id="16" name="Flowchart: Data 15"/>
            <p:cNvSpPr/>
            <p:nvPr/>
          </p:nvSpPr>
          <p:spPr>
            <a:xfrm rot="1165769">
              <a:off x="5382132" y="-481020"/>
              <a:ext cx="7080515" cy="7359564"/>
            </a:xfrm>
            <a:prstGeom prst="flowChartInputOutput">
              <a:avLst/>
            </a:prstGeom>
            <a:solidFill>
              <a:srgbClr val="A6A6A6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Flowchart: Data 16"/>
            <p:cNvSpPr/>
            <p:nvPr/>
          </p:nvSpPr>
          <p:spPr>
            <a:xfrm rot="1165769">
              <a:off x="4938157" y="-90084"/>
              <a:ext cx="7080517" cy="7024774"/>
            </a:xfrm>
            <a:prstGeom prst="flowChartInputOutput">
              <a:avLst/>
            </a:prstGeom>
            <a:solidFill>
              <a:srgbClr val="A6A6A6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7747286" y="2979045"/>
            <a:ext cx="4819092" cy="4955702"/>
            <a:chOff x="1938074" y="2853639"/>
            <a:chExt cx="4819092" cy="4955702"/>
          </a:xfrm>
        </p:grpSpPr>
        <p:sp>
          <p:nvSpPr>
            <p:cNvPr id="19" name="Flowchart: Data 18"/>
            <p:cNvSpPr/>
            <p:nvPr/>
          </p:nvSpPr>
          <p:spPr>
            <a:xfrm rot="14100393" flipV="1">
              <a:off x="2029435" y="2762278"/>
              <a:ext cx="4636370" cy="4819092"/>
            </a:xfrm>
            <a:prstGeom prst="flowChartInputOutput">
              <a:avLst/>
            </a:prstGeom>
            <a:solidFill>
              <a:srgbClr val="A6A6A6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0" name="Flowchart: Data 19"/>
            <p:cNvSpPr/>
            <p:nvPr/>
          </p:nvSpPr>
          <p:spPr>
            <a:xfrm rot="14100393" flipV="1">
              <a:off x="1966429" y="3191221"/>
              <a:ext cx="4636371" cy="4599870"/>
            </a:xfrm>
            <a:prstGeom prst="flowChartInputOutput">
              <a:avLst/>
            </a:prstGeom>
            <a:solidFill>
              <a:srgbClr val="A6A6A6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 userDrawn="1"/>
        </p:nvGrpSpPr>
        <p:grpSpPr>
          <a:xfrm rot="17763905">
            <a:off x="3326752" y="-1745484"/>
            <a:ext cx="4819092" cy="4955702"/>
            <a:chOff x="1938074" y="2853639"/>
            <a:chExt cx="4819092" cy="4955702"/>
          </a:xfrm>
        </p:grpSpPr>
        <p:sp>
          <p:nvSpPr>
            <p:cNvPr id="22" name="Flowchart: Data 21"/>
            <p:cNvSpPr/>
            <p:nvPr/>
          </p:nvSpPr>
          <p:spPr>
            <a:xfrm rot="14100393" flipV="1">
              <a:off x="2029435" y="2762278"/>
              <a:ext cx="4636370" cy="4819092"/>
            </a:xfrm>
            <a:prstGeom prst="flowChartInputOutput">
              <a:avLst/>
            </a:prstGeom>
            <a:solidFill>
              <a:srgbClr val="A6A6A6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Flowchart: Data 22"/>
            <p:cNvSpPr/>
            <p:nvPr/>
          </p:nvSpPr>
          <p:spPr>
            <a:xfrm rot="14100393" flipV="1">
              <a:off x="1966429" y="3191221"/>
              <a:ext cx="4636371" cy="4599870"/>
            </a:xfrm>
            <a:prstGeom prst="flowChartInputOutput">
              <a:avLst/>
            </a:prstGeom>
            <a:solidFill>
              <a:srgbClr val="A6A6A6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102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09D-3CBF-4BC7-AB6D-15C1F32D1744}" type="datetimeFigureOut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048F-2676-4544-A3D6-F9ABB5C4E8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134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09D-3CBF-4BC7-AB6D-15C1F32D1744}" type="datetimeFigureOut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048F-2676-4544-A3D6-F9ABB5C4E8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44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09D-3CBF-4BC7-AB6D-15C1F32D1744}" type="datetimeFigureOut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048F-2676-4544-A3D6-F9ABB5C4E8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22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09D-3CBF-4BC7-AB6D-15C1F32D1744}" type="datetimeFigureOut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048F-2676-4544-A3D6-F9ABB5C4E8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28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7F09D-3CBF-4BC7-AB6D-15C1F32D1744}" type="datetimeFigureOut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048F-2676-4544-A3D6-F9ABB5C4E8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1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7F09D-3CBF-4BC7-AB6D-15C1F32D1744}" type="datetimeFigureOut">
              <a:rPr lang="en-US" smtClean="0"/>
              <a:pPr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A048F-2676-4544-A3D6-F9ABB5C4E8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8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3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2593-81A1-4C9D-ADEB-D8DDD23635DA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AAE55-85BF-4188-B647-E8910E05FAD7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6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08F28-0AFF-47F2-ADE6-EB3961F3331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13-02-2019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39BFB-F4C5-4512-8CE5-73CD8BD08A5D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2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s://www.google.com/url?sa=i&amp;rct=j&amp;q=&amp;esrc=s&amp;source=images&amp;cd=&amp;cad=rja&amp;uact=8&amp;ved=2ahUKEwixj8rp8pTgAhWUA3IKHb0_ACwQjRx6BAgBEAU&amp;url=https://www.financialexpress.com/market/maintain-hold-with-tp-of-rs-197-for-power-grid-corp/1309097/&amp;psig=AOvVaw2Z5DUabIsBTF95Xgqc70zb&amp;ust=1548916768911941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1714" y="1124743"/>
            <a:ext cx="7262359" cy="1929007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en-US" altLang="en-US" sz="2000" i="1" u="sng" dirty="0">
              <a:solidFill>
                <a:srgbClr val="CC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2800" i="1" dirty="0" smtClean="0">
                <a:solidFill>
                  <a:srgbClr val="CC0000"/>
                </a:solidFill>
              </a:rPr>
              <a:t>Proof of Concept (POC) on Issue Management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2800" i="1" dirty="0" smtClean="0">
                <a:solidFill>
                  <a:srgbClr val="CC0000"/>
                </a:solidFill>
              </a:rPr>
              <a:t>For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2800" i="1" dirty="0" smtClean="0">
                <a:solidFill>
                  <a:srgbClr val="CC0000"/>
                </a:solidFill>
              </a:rPr>
              <a:t>Power Grid Corporation</a:t>
            </a:r>
            <a:endParaRPr lang="en-US" altLang="en-US" sz="12800" i="1" dirty="0">
              <a:solidFill>
                <a:srgbClr val="CC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600" i="1" dirty="0">
              <a:solidFill>
                <a:srgbClr val="CC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800" i="1" u="sng" dirty="0">
              <a:solidFill>
                <a:srgbClr val="CC0000"/>
              </a:solidFill>
            </a:endParaRP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066453" y="3884618"/>
            <a:ext cx="18133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/>
              <a:t>Punya </a:t>
            </a:r>
            <a:r>
              <a:rPr lang="en-US" altLang="en-US" sz="1600" dirty="0" smtClean="0"/>
              <a:t>Palit</a:t>
            </a:r>
          </a:p>
          <a:p>
            <a:pPr eaLnBrk="1" hangingPunct="1"/>
            <a:r>
              <a:rPr lang="en-US" altLang="en-US" sz="1600" dirty="0" smtClean="0"/>
              <a:t>Pinnacle Systems</a:t>
            </a:r>
            <a:endParaRPr lang="en-US" altLang="en-US" sz="1600" dirty="0"/>
          </a:p>
        </p:txBody>
      </p:sp>
      <p:sp>
        <p:nvSpPr>
          <p:cNvPr id="5126" name="Line 5"/>
          <p:cNvSpPr>
            <a:spLocks noChangeShapeType="1"/>
          </p:cNvSpPr>
          <p:nvPr/>
        </p:nvSpPr>
        <p:spPr bwMode="auto">
          <a:xfrm>
            <a:off x="1847849" y="3454400"/>
            <a:ext cx="6408739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7" name="Line 6"/>
          <p:cNvSpPr>
            <a:spLocks noChangeShapeType="1"/>
          </p:cNvSpPr>
          <p:nvPr/>
        </p:nvSpPr>
        <p:spPr bwMode="auto">
          <a:xfrm>
            <a:off x="5951539" y="3462339"/>
            <a:ext cx="0" cy="471487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6" name="Picture 3" descr="BOOK0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646" y="1317910"/>
            <a:ext cx="223202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powergrid logo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83" y="5239930"/>
            <a:ext cx="2234842" cy="130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pinnacle-logo-sm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23919" y="5295200"/>
            <a:ext cx="1763379" cy="97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44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5154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Aerial View of Transmission sub-stations</a:t>
            </a:r>
            <a:endParaRPr lang="en-US" sz="2400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19" y="1072045"/>
            <a:ext cx="10670875" cy="5578921"/>
          </a:xfrm>
        </p:spPr>
      </p:pic>
    </p:spTree>
    <p:extLst>
      <p:ext uri="{BB962C8B-B14F-4D97-AF65-F5344CB8AC3E}">
        <p14:creationId xmlns:p14="http://schemas.microsoft.com/office/powerpoint/2010/main" val="231587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652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Filtering on</a:t>
            </a:r>
            <a:r>
              <a:rPr lang="en-US" sz="2400" dirty="0" smtClean="0"/>
              <a:t> different status of the Issues (Pending, In Progress, Closed, Completed)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43" y="1095561"/>
            <a:ext cx="10206460" cy="5426015"/>
          </a:xfrm>
        </p:spPr>
      </p:pic>
    </p:spTree>
    <p:extLst>
      <p:ext uri="{BB962C8B-B14F-4D97-AF65-F5344CB8AC3E}">
        <p14:creationId xmlns:p14="http://schemas.microsoft.com/office/powerpoint/2010/main" val="309301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575" y="172532"/>
            <a:ext cx="10515600" cy="56934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/>
              <a:t>MAP View of issues which can be displayed using various filters</a:t>
            </a:r>
            <a:br>
              <a:rPr lang="en-US" sz="2400" dirty="0" smtClean="0"/>
            </a:br>
            <a:r>
              <a:rPr lang="en-US" sz="2400" dirty="0" smtClean="0"/>
              <a:t>(A specific vendor’s information is selected in this screenshot)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1" y="940286"/>
            <a:ext cx="10879321" cy="5520905"/>
          </a:xfrm>
        </p:spPr>
      </p:pic>
    </p:spTree>
    <p:extLst>
      <p:ext uri="{BB962C8B-B14F-4D97-AF65-F5344CB8AC3E}">
        <p14:creationId xmlns:p14="http://schemas.microsoft.com/office/powerpoint/2010/main" val="173119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2598"/>
            <a:ext cx="10515600" cy="48889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Filtering Data using Issue Types (Aerial View)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30" y="655609"/>
            <a:ext cx="10660785" cy="5814203"/>
          </a:xfrm>
        </p:spPr>
      </p:pic>
    </p:spTree>
    <p:extLst>
      <p:ext uri="{BB962C8B-B14F-4D97-AF65-F5344CB8AC3E}">
        <p14:creationId xmlns:p14="http://schemas.microsoft.com/office/powerpoint/2010/main" val="8758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626913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Displaying issues filtering by specific project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03" y="966165"/>
            <a:ext cx="10841940" cy="5658929"/>
          </a:xfrm>
        </p:spPr>
      </p:pic>
    </p:spTree>
    <p:extLst>
      <p:ext uri="{BB962C8B-B14F-4D97-AF65-F5344CB8AC3E}">
        <p14:creationId xmlns:p14="http://schemas.microsoft.com/office/powerpoint/2010/main" val="287702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202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Displaying Issue specific Data (We will request similar data from PGCIL for this POC)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" y="1026550"/>
            <a:ext cx="10898491" cy="5658929"/>
          </a:xfrm>
        </p:spPr>
      </p:pic>
    </p:spTree>
    <p:extLst>
      <p:ext uri="{BB962C8B-B14F-4D97-AF65-F5344CB8AC3E}">
        <p14:creationId xmlns:p14="http://schemas.microsoft.com/office/powerpoint/2010/main" val="392061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4716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Aerial View of issue details filtered by Line Name (Each project has multiple Lines)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0" y="1106059"/>
            <a:ext cx="10653623" cy="5406889"/>
          </a:xfrm>
        </p:spPr>
      </p:pic>
    </p:spTree>
    <p:extLst>
      <p:ext uri="{BB962C8B-B14F-4D97-AF65-F5344CB8AC3E}">
        <p14:creationId xmlns:p14="http://schemas.microsoft.com/office/powerpoint/2010/main" val="39740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2022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Aerial View of issue details filtered by </a:t>
            </a:r>
            <a:r>
              <a:rPr lang="en-US" sz="2400" dirty="0" smtClean="0"/>
              <a:t>Issue Type</a:t>
            </a:r>
            <a:endParaRPr lang="en-IN" sz="2400" dirty="0"/>
          </a:p>
        </p:txBody>
      </p:sp>
      <p:pic>
        <p:nvPicPr>
          <p:cNvPr id="4" name="Content Placeholder 3" descr="zoom in with issue typ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3631" y="1018714"/>
            <a:ext cx="10929668" cy="54597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104"/>
            <a:ext cx="10515600" cy="48026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Aerial View of issue details filtered by Issue </a:t>
            </a:r>
            <a:r>
              <a:rPr lang="en-US" sz="2400" dirty="0" smtClean="0"/>
              <a:t>Sub types (Electric)</a:t>
            </a:r>
            <a:endParaRPr lang="en-IN" sz="2400" dirty="0"/>
          </a:p>
        </p:txBody>
      </p:sp>
      <p:pic>
        <p:nvPicPr>
          <p:cNvPr id="4" name="Content Placeholder 3" descr="issue typ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6986" y="810435"/>
            <a:ext cx="11024559" cy="56938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947" y="252990"/>
            <a:ext cx="10515600" cy="557901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Aerial View of issue details filtered by Issue Sub types </a:t>
            </a:r>
            <a:r>
              <a:rPr lang="en-US" sz="2400" dirty="0" smtClean="0"/>
              <a:t>(ROW) – Here we are displaying encroachments</a:t>
            </a:r>
            <a:endParaRPr lang="en-IN" sz="2400" dirty="0"/>
          </a:p>
        </p:txBody>
      </p:sp>
      <p:pic>
        <p:nvPicPr>
          <p:cNvPr id="4" name="Content Placeholder 3" descr="Encroachmen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8907" y="1000669"/>
            <a:ext cx="10515600" cy="56675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75630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AGENDA</a:t>
            </a:r>
            <a:endParaRPr lang="en-IN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2161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 POC Scope discussion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Display of all issues in ROW (MAP and Aerial View)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MAP and Aerial Views of Transmission Rows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MAP and Aerial Views of Transmission Lines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MAP and Aerial Views of Transmission Sub-Stations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Filtering on the basis of status of an issue(Pending, In Progress, Closed, Completed) 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Displaying Issues with specific Filters (Company, Issue Type, Projects)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Displaying Issue Details with and without Various Filters(Will require similar data for POC)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Displaying and Assigning an Issue to a vendor/crew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Data Requirement from PGCIL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3118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889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Filtering</a:t>
            </a:r>
            <a:r>
              <a:rPr lang="en-US" sz="2400" dirty="0" smtClean="0"/>
              <a:t> Issues on different operating area</a:t>
            </a:r>
            <a:endParaRPr lang="en-IN" sz="2400" dirty="0"/>
          </a:p>
        </p:txBody>
      </p:sp>
      <p:pic>
        <p:nvPicPr>
          <p:cNvPr id="4" name="Content Placeholder 3" descr="operating are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8827" y="802262"/>
            <a:ext cx="11210959" cy="57279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540649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Filtering Issues by different Projects</a:t>
            </a:r>
            <a:endParaRPr lang="en-IN" sz="2400" dirty="0"/>
          </a:p>
        </p:txBody>
      </p:sp>
      <p:pic>
        <p:nvPicPr>
          <p:cNvPr id="4" name="Content Placeholder 3" descr="Project nam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30246" y="1095555"/>
            <a:ext cx="10586023" cy="54950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4166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Filtering using different Line Names for a particular Project</a:t>
            </a:r>
            <a:endParaRPr lang="en-IN" sz="2400" dirty="0"/>
          </a:p>
        </p:txBody>
      </p:sp>
      <p:pic>
        <p:nvPicPr>
          <p:cNvPr id="4" name="Content Placeholder 3" descr="Line Nam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2865" y="1000664"/>
            <a:ext cx="11059065" cy="56589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678667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Aerial View of issues filtered by Crews</a:t>
            </a:r>
            <a:endParaRPr lang="en-IN" sz="2400" dirty="0"/>
          </a:p>
        </p:txBody>
      </p:sp>
      <p:pic>
        <p:nvPicPr>
          <p:cNvPr id="4" name="Content Placeholder 3" descr="Crew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5577" y="1104180"/>
            <a:ext cx="10165246" cy="53052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601029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Displaying issues for a specific line name</a:t>
            </a:r>
            <a:endParaRPr lang="en-IN" sz="2400" dirty="0"/>
          </a:p>
        </p:txBody>
      </p:sp>
      <p:pic>
        <p:nvPicPr>
          <p:cNvPr id="4" name="Content Placeholder 3" descr="Aiken Denmark Issu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25" y="1043796"/>
            <a:ext cx="9996551" cy="56230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557897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Assigning an Issue to a specific Vendor/Crew (Highlighting available Crews)</a:t>
            </a:r>
            <a:endParaRPr lang="en-IN" sz="2400" dirty="0"/>
          </a:p>
        </p:txBody>
      </p:sp>
      <p:pic>
        <p:nvPicPr>
          <p:cNvPr id="4" name="Content Placeholder 3" descr="Assignment crew dropdow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3523" y="923026"/>
            <a:ext cx="11030763" cy="56330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609656"/>
          </a:xfrm>
        </p:spPr>
        <p:txBody>
          <a:bodyPr>
            <a:normAutofit/>
          </a:bodyPr>
          <a:lstStyle/>
          <a:p>
            <a:r>
              <a:rPr lang="en-US" sz="2400" dirty="0"/>
              <a:t>Assigning an Issue to a specific Vendor/Crew </a:t>
            </a:r>
            <a:r>
              <a:rPr lang="en-US" sz="2400" dirty="0" smtClean="0"/>
              <a:t>(Assigning to a specific crew)</a:t>
            </a:r>
            <a:endParaRPr lang="en-IN" sz="2400" dirty="0"/>
          </a:p>
        </p:txBody>
      </p:sp>
      <p:pic>
        <p:nvPicPr>
          <p:cNvPr id="4" name="Content Placeholder 3" descr="Assign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3176" y="1069675"/>
            <a:ext cx="11163035" cy="55209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Data Requirement for Electric/Land Assets</a:t>
            </a:r>
            <a:endParaRPr lang="en-IN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Mandatory Fields</a:t>
            </a:r>
          </a:p>
          <a:p>
            <a:pPr lvl="1"/>
            <a:r>
              <a:rPr lang="en-US" sz="1400" dirty="0" smtClean="0"/>
              <a:t>LAT-LONG</a:t>
            </a:r>
          </a:p>
          <a:p>
            <a:pPr lvl="1"/>
            <a:r>
              <a:rPr lang="en-US" sz="1400" dirty="0" smtClean="0"/>
              <a:t>Asset </a:t>
            </a:r>
            <a:r>
              <a:rPr lang="en-US" sz="1400" dirty="0" smtClean="0"/>
              <a:t>Type</a:t>
            </a:r>
            <a:endParaRPr lang="en-US" sz="1400" dirty="0" smtClean="0"/>
          </a:p>
          <a:p>
            <a:pPr lvl="1"/>
            <a:r>
              <a:rPr lang="en-US" sz="1400" dirty="0" smtClean="0"/>
              <a:t>All the fields on which Filter needs to be </a:t>
            </a:r>
            <a:r>
              <a:rPr lang="en-US" sz="1400" dirty="0" smtClean="0"/>
              <a:t>created (E.g. Project, Line Name, Region etc.)</a:t>
            </a:r>
            <a:endParaRPr lang="en-US" sz="1400" dirty="0" smtClean="0"/>
          </a:p>
          <a:p>
            <a:pPr lvl="1"/>
            <a:r>
              <a:rPr lang="en-US" sz="1400" dirty="0" smtClean="0"/>
              <a:t>Any other fields that PGCIL feel important to them</a:t>
            </a:r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r>
              <a:rPr lang="en-US" sz="1800" dirty="0" smtClean="0"/>
              <a:t>Optional Fields</a:t>
            </a:r>
          </a:p>
          <a:p>
            <a:pPr lvl="1"/>
            <a:r>
              <a:rPr lang="en-US" sz="1400" dirty="0" smtClean="0"/>
              <a:t>Address related information such as City, state, PIN etc.</a:t>
            </a:r>
          </a:p>
          <a:p>
            <a:pPr lvl="1"/>
            <a:r>
              <a:rPr lang="en-US" sz="1400" dirty="0" smtClean="0"/>
              <a:t>Name of Vendors if employed</a:t>
            </a:r>
          </a:p>
          <a:p>
            <a:pPr lvl="1"/>
            <a:r>
              <a:rPr lang="en-US" sz="1400" dirty="0" smtClean="0"/>
              <a:t>Any date related information that PGCIL wants to be tracked</a:t>
            </a:r>
          </a:p>
          <a:p>
            <a:pPr lvl="1"/>
            <a:r>
              <a:rPr lang="en-US" sz="1400" dirty="0" smtClean="0"/>
              <a:t>Any specifications related to the Asset (E.g. Load etc.) that is important to PGCIL</a:t>
            </a:r>
          </a:p>
          <a:p>
            <a:pPr lvl="1"/>
            <a:r>
              <a:rPr lang="en-US" sz="1400" dirty="0" smtClean="0"/>
              <a:t>Any ownership details for ROW</a:t>
            </a: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124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Data Requirement for Issue Management</a:t>
            </a:r>
            <a:endParaRPr lang="en-IN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 smtClean="0"/>
              <a:t>Mandatory Fields</a:t>
            </a:r>
          </a:p>
          <a:p>
            <a:pPr lvl="1"/>
            <a:r>
              <a:rPr lang="en-US" sz="1400" dirty="0" smtClean="0"/>
              <a:t>LAT-LONG</a:t>
            </a:r>
          </a:p>
          <a:p>
            <a:pPr lvl="1"/>
            <a:r>
              <a:rPr lang="en-US" sz="1400" dirty="0" smtClean="0"/>
              <a:t>Asset Type</a:t>
            </a:r>
          </a:p>
          <a:p>
            <a:pPr lvl="1"/>
            <a:r>
              <a:rPr lang="en-US" sz="1400" dirty="0" smtClean="0"/>
              <a:t>Type of Issue</a:t>
            </a:r>
          </a:p>
          <a:p>
            <a:pPr lvl="1"/>
            <a:r>
              <a:rPr lang="en-US" sz="1400" dirty="0" smtClean="0"/>
              <a:t>All the fields on which Filter needs to be created</a:t>
            </a:r>
          </a:p>
          <a:p>
            <a:pPr lvl="1"/>
            <a:r>
              <a:rPr lang="en-US" sz="1400" dirty="0" smtClean="0"/>
              <a:t>Any other fields that PGCIL feel important to them</a:t>
            </a:r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pPr lvl="1"/>
            <a:endParaRPr lang="en-US" sz="1400" dirty="0" smtClean="0"/>
          </a:p>
          <a:p>
            <a:r>
              <a:rPr lang="en-US" sz="1800" dirty="0" smtClean="0"/>
              <a:t>Optional Fields</a:t>
            </a:r>
          </a:p>
          <a:p>
            <a:pPr lvl="1"/>
            <a:r>
              <a:rPr lang="en-US" sz="1400" dirty="0" smtClean="0"/>
              <a:t>Who created the issue</a:t>
            </a:r>
          </a:p>
          <a:p>
            <a:pPr lvl="1"/>
            <a:r>
              <a:rPr lang="en-US" sz="1400" dirty="0" smtClean="0"/>
              <a:t>Name of Vendors if employed to resolve the issue</a:t>
            </a:r>
          </a:p>
          <a:p>
            <a:pPr lvl="1"/>
            <a:r>
              <a:rPr lang="en-US" sz="1400" dirty="0" smtClean="0"/>
              <a:t>Any date related fields (Creation date, Resolution Date etc.)</a:t>
            </a:r>
          </a:p>
          <a:p>
            <a:pPr lvl="1"/>
            <a:r>
              <a:rPr lang="en-US" sz="1400" dirty="0" smtClean="0"/>
              <a:t>Any ownership details for ROW</a:t>
            </a:r>
          </a:p>
          <a:p>
            <a:pPr lvl="1"/>
            <a:r>
              <a:rPr lang="en-US" sz="1400" dirty="0" smtClean="0"/>
              <a:t>History of how last few ROWs issue were resolved</a:t>
            </a:r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40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6564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Value Proposition to PGCIL from this POC</a:t>
            </a:r>
            <a:endParaRPr lang="en-I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Centralized system to manage different type of issues in a real time mode.</a:t>
            </a:r>
          </a:p>
          <a:p>
            <a:r>
              <a:rPr lang="en-US" dirty="0" smtClean="0"/>
              <a:t>MAP based visualization makes it more effective way for addressing the challenges faced by the field personnel. It also helps the senior management to have a holistic picture of all the issues.</a:t>
            </a:r>
          </a:p>
          <a:p>
            <a:r>
              <a:rPr lang="en-US" dirty="0" smtClean="0"/>
              <a:t>Smart filtering option allows us to slice/dice the data which will help in root cause analysis of any specific issue. This will help PGCIL in effective planning for issue management.</a:t>
            </a:r>
          </a:p>
          <a:p>
            <a:r>
              <a:rPr lang="en-US" dirty="0" smtClean="0"/>
              <a:t>Different fields relating to the issue can be dynamically changed and assigned as desired which makes it efficient and the progress can be tracked.</a:t>
            </a:r>
          </a:p>
          <a:p>
            <a:r>
              <a:rPr lang="en-US" dirty="0" smtClean="0"/>
              <a:t>Efficient resource mobilization for issue resolution results in cost reduction. This will also minimize the downtime and result in more customer satisfaction.</a:t>
            </a:r>
          </a:p>
          <a:p>
            <a:r>
              <a:rPr lang="en-US" dirty="0" smtClean="0"/>
              <a:t>This application can also feed relevant data effectively to PGCIL asset management system.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677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62547"/>
            <a:ext cx="9144000" cy="359525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1" y="733246"/>
            <a:ext cx="10058400" cy="5657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0720" y="120777"/>
            <a:ext cx="8954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MAP View of all ROW issues (Pending, In Progress, Completed, Closed)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27113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https://www.blogmint.com/assets/banner1-107bfde3c6884680a43e593db36c02a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2060" r="5325" b="217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4255626" y="0"/>
            <a:ext cx="7936374" cy="3610694"/>
            <a:chOff x="4801099" y="791309"/>
            <a:chExt cx="7390900" cy="3362528"/>
          </a:xfrm>
        </p:grpSpPr>
        <p:sp>
          <p:nvSpPr>
            <p:cNvPr id="29" name="Rectangle 1"/>
            <p:cNvSpPr/>
            <p:nvPr/>
          </p:nvSpPr>
          <p:spPr>
            <a:xfrm>
              <a:off x="4801099" y="791309"/>
              <a:ext cx="4442865" cy="2214161"/>
            </a:xfrm>
            <a:custGeom>
              <a:avLst/>
              <a:gdLst>
                <a:gd name="connsiteX0" fmla="*/ 0 w 5232400"/>
                <a:gd name="connsiteY0" fmla="*/ 0 h 2463800"/>
                <a:gd name="connsiteX1" fmla="*/ 5232400 w 5232400"/>
                <a:gd name="connsiteY1" fmla="*/ 0 h 2463800"/>
                <a:gd name="connsiteX2" fmla="*/ 5232400 w 5232400"/>
                <a:gd name="connsiteY2" fmla="*/ 2463800 h 2463800"/>
                <a:gd name="connsiteX3" fmla="*/ 0 w 5232400"/>
                <a:gd name="connsiteY3" fmla="*/ 2463800 h 2463800"/>
                <a:gd name="connsiteX4" fmla="*/ 0 w 5232400"/>
                <a:gd name="connsiteY4" fmla="*/ 0 h 2463800"/>
                <a:gd name="connsiteX0" fmla="*/ 0 w 5232400"/>
                <a:gd name="connsiteY0" fmla="*/ 0 h 2463800"/>
                <a:gd name="connsiteX1" fmla="*/ 5232400 w 5232400"/>
                <a:gd name="connsiteY1" fmla="*/ 0 h 2463800"/>
                <a:gd name="connsiteX2" fmla="*/ 5232400 w 5232400"/>
                <a:gd name="connsiteY2" fmla="*/ 2463800 h 2463800"/>
                <a:gd name="connsiteX3" fmla="*/ 3784600 w 5232400"/>
                <a:gd name="connsiteY3" fmla="*/ 1397000 h 2463800"/>
                <a:gd name="connsiteX4" fmla="*/ 0 w 5232400"/>
                <a:gd name="connsiteY4" fmla="*/ 0 h 2463800"/>
                <a:gd name="connsiteX0" fmla="*/ 0 w 5232400"/>
                <a:gd name="connsiteY0" fmla="*/ 0 h 2463800"/>
                <a:gd name="connsiteX1" fmla="*/ 5232400 w 5232400"/>
                <a:gd name="connsiteY1" fmla="*/ 0 h 2463800"/>
                <a:gd name="connsiteX2" fmla="*/ 5232400 w 5232400"/>
                <a:gd name="connsiteY2" fmla="*/ 2463800 h 2463800"/>
                <a:gd name="connsiteX3" fmla="*/ 2730500 w 5232400"/>
                <a:gd name="connsiteY3" fmla="*/ 2451100 h 2463800"/>
                <a:gd name="connsiteX4" fmla="*/ 0 w 5232400"/>
                <a:gd name="connsiteY4" fmla="*/ 0 h 2463800"/>
                <a:gd name="connsiteX0" fmla="*/ 0 w 3302000"/>
                <a:gd name="connsiteY0" fmla="*/ 355600 h 2463800"/>
                <a:gd name="connsiteX1" fmla="*/ 3302000 w 3302000"/>
                <a:gd name="connsiteY1" fmla="*/ 0 h 2463800"/>
                <a:gd name="connsiteX2" fmla="*/ 3302000 w 3302000"/>
                <a:gd name="connsiteY2" fmla="*/ 2463800 h 2463800"/>
                <a:gd name="connsiteX3" fmla="*/ 800100 w 3302000"/>
                <a:gd name="connsiteY3" fmla="*/ 2451100 h 2463800"/>
                <a:gd name="connsiteX4" fmla="*/ 0 w 3302000"/>
                <a:gd name="connsiteY4" fmla="*/ 355600 h 2463800"/>
                <a:gd name="connsiteX0" fmla="*/ 0 w 4876800"/>
                <a:gd name="connsiteY0" fmla="*/ 38100 h 2463800"/>
                <a:gd name="connsiteX1" fmla="*/ 4876800 w 4876800"/>
                <a:gd name="connsiteY1" fmla="*/ 0 h 2463800"/>
                <a:gd name="connsiteX2" fmla="*/ 4876800 w 4876800"/>
                <a:gd name="connsiteY2" fmla="*/ 2463800 h 2463800"/>
                <a:gd name="connsiteX3" fmla="*/ 2374900 w 4876800"/>
                <a:gd name="connsiteY3" fmla="*/ 2451100 h 2463800"/>
                <a:gd name="connsiteX4" fmla="*/ 0 w 4876800"/>
                <a:gd name="connsiteY4" fmla="*/ 38100 h 2463800"/>
                <a:gd name="connsiteX0" fmla="*/ 0 w 4876800"/>
                <a:gd name="connsiteY0" fmla="*/ 0 h 2425700"/>
                <a:gd name="connsiteX1" fmla="*/ 4868407 w 4876800"/>
                <a:gd name="connsiteY1" fmla="*/ 20136 h 2425700"/>
                <a:gd name="connsiteX2" fmla="*/ 4876800 w 4876800"/>
                <a:gd name="connsiteY2" fmla="*/ 2425700 h 2425700"/>
                <a:gd name="connsiteX3" fmla="*/ 2374900 w 4876800"/>
                <a:gd name="connsiteY3" fmla="*/ 2413000 h 2425700"/>
                <a:gd name="connsiteX4" fmla="*/ 0 w 4876800"/>
                <a:gd name="connsiteY4" fmla="*/ 0 h 2425700"/>
                <a:gd name="connsiteX0" fmla="*/ 0 w 4893586"/>
                <a:gd name="connsiteY0" fmla="*/ 0 h 2417381"/>
                <a:gd name="connsiteX1" fmla="*/ 4885193 w 4893586"/>
                <a:gd name="connsiteY1" fmla="*/ 11817 h 2417381"/>
                <a:gd name="connsiteX2" fmla="*/ 4893586 w 4893586"/>
                <a:gd name="connsiteY2" fmla="*/ 2417381 h 2417381"/>
                <a:gd name="connsiteX3" fmla="*/ 2391686 w 4893586"/>
                <a:gd name="connsiteY3" fmla="*/ 2404681 h 2417381"/>
                <a:gd name="connsiteX4" fmla="*/ 0 w 4893586"/>
                <a:gd name="connsiteY4" fmla="*/ 0 h 241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3586" h="2417381">
                  <a:moveTo>
                    <a:pt x="0" y="0"/>
                  </a:moveTo>
                  <a:lnTo>
                    <a:pt x="4885193" y="11817"/>
                  </a:lnTo>
                  <a:cubicBezTo>
                    <a:pt x="4887991" y="813672"/>
                    <a:pt x="4890788" y="1615526"/>
                    <a:pt x="4893586" y="2417381"/>
                  </a:cubicBezTo>
                  <a:lnTo>
                    <a:pt x="2391686" y="24046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81C3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"/>
            <p:cNvSpPr/>
            <p:nvPr/>
          </p:nvSpPr>
          <p:spPr>
            <a:xfrm>
              <a:off x="5084950" y="791309"/>
              <a:ext cx="4442865" cy="2214161"/>
            </a:xfrm>
            <a:custGeom>
              <a:avLst/>
              <a:gdLst>
                <a:gd name="connsiteX0" fmla="*/ 0 w 5232400"/>
                <a:gd name="connsiteY0" fmla="*/ 0 h 2463800"/>
                <a:gd name="connsiteX1" fmla="*/ 5232400 w 5232400"/>
                <a:gd name="connsiteY1" fmla="*/ 0 h 2463800"/>
                <a:gd name="connsiteX2" fmla="*/ 5232400 w 5232400"/>
                <a:gd name="connsiteY2" fmla="*/ 2463800 h 2463800"/>
                <a:gd name="connsiteX3" fmla="*/ 0 w 5232400"/>
                <a:gd name="connsiteY3" fmla="*/ 2463800 h 2463800"/>
                <a:gd name="connsiteX4" fmla="*/ 0 w 5232400"/>
                <a:gd name="connsiteY4" fmla="*/ 0 h 2463800"/>
                <a:gd name="connsiteX0" fmla="*/ 0 w 5232400"/>
                <a:gd name="connsiteY0" fmla="*/ 0 h 2463800"/>
                <a:gd name="connsiteX1" fmla="*/ 5232400 w 5232400"/>
                <a:gd name="connsiteY1" fmla="*/ 0 h 2463800"/>
                <a:gd name="connsiteX2" fmla="*/ 5232400 w 5232400"/>
                <a:gd name="connsiteY2" fmla="*/ 2463800 h 2463800"/>
                <a:gd name="connsiteX3" fmla="*/ 3784600 w 5232400"/>
                <a:gd name="connsiteY3" fmla="*/ 1397000 h 2463800"/>
                <a:gd name="connsiteX4" fmla="*/ 0 w 5232400"/>
                <a:gd name="connsiteY4" fmla="*/ 0 h 2463800"/>
                <a:gd name="connsiteX0" fmla="*/ 0 w 5232400"/>
                <a:gd name="connsiteY0" fmla="*/ 0 h 2463800"/>
                <a:gd name="connsiteX1" fmla="*/ 5232400 w 5232400"/>
                <a:gd name="connsiteY1" fmla="*/ 0 h 2463800"/>
                <a:gd name="connsiteX2" fmla="*/ 5232400 w 5232400"/>
                <a:gd name="connsiteY2" fmla="*/ 2463800 h 2463800"/>
                <a:gd name="connsiteX3" fmla="*/ 2730500 w 5232400"/>
                <a:gd name="connsiteY3" fmla="*/ 2451100 h 2463800"/>
                <a:gd name="connsiteX4" fmla="*/ 0 w 5232400"/>
                <a:gd name="connsiteY4" fmla="*/ 0 h 2463800"/>
                <a:gd name="connsiteX0" fmla="*/ 0 w 3302000"/>
                <a:gd name="connsiteY0" fmla="*/ 355600 h 2463800"/>
                <a:gd name="connsiteX1" fmla="*/ 3302000 w 3302000"/>
                <a:gd name="connsiteY1" fmla="*/ 0 h 2463800"/>
                <a:gd name="connsiteX2" fmla="*/ 3302000 w 3302000"/>
                <a:gd name="connsiteY2" fmla="*/ 2463800 h 2463800"/>
                <a:gd name="connsiteX3" fmla="*/ 800100 w 3302000"/>
                <a:gd name="connsiteY3" fmla="*/ 2451100 h 2463800"/>
                <a:gd name="connsiteX4" fmla="*/ 0 w 3302000"/>
                <a:gd name="connsiteY4" fmla="*/ 355600 h 2463800"/>
                <a:gd name="connsiteX0" fmla="*/ 0 w 4876800"/>
                <a:gd name="connsiteY0" fmla="*/ 38100 h 2463800"/>
                <a:gd name="connsiteX1" fmla="*/ 4876800 w 4876800"/>
                <a:gd name="connsiteY1" fmla="*/ 0 h 2463800"/>
                <a:gd name="connsiteX2" fmla="*/ 4876800 w 4876800"/>
                <a:gd name="connsiteY2" fmla="*/ 2463800 h 2463800"/>
                <a:gd name="connsiteX3" fmla="*/ 2374900 w 4876800"/>
                <a:gd name="connsiteY3" fmla="*/ 2451100 h 2463800"/>
                <a:gd name="connsiteX4" fmla="*/ 0 w 4876800"/>
                <a:gd name="connsiteY4" fmla="*/ 38100 h 2463800"/>
                <a:gd name="connsiteX0" fmla="*/ 0 w 4876800"/>
                <a:gd name="connsiteY0" fmla="*/ 0 h 2425700"/>
                <a:gd name="connsiteX1" fmla="*/ 4868407 w 4876800"/>
                <a:gd name="connsiteY1" fmla="*/ 20136 h 2425700"/>
                <a:gd name="connsiteX2" fmla="*/ 4876800 w 4876800"/>
                <a:gd name="connsiteY2" fmla="*/ 2425700 h 2425700"/>
                <a:gd name="connsiteX3" fmla="*/ 2374900 w 4876800"/>
                <a:gd name="connsiteY3" fmla="*/ 2413000 h 2425700"/>
                <a:gd name="connsiteX4" fmla="*/ 0 w 4876800"/>
                <a:gd name="connsiteY4" fmla="*/ 0 h 2425700"/>
                <a:gd name="connsiteX0" fmla="*/ 0 w 4893586"/>
                <a:gd name="connsiteY0" fmla="*/ 0 h 2417381"/>
                <a:gd name="connsiteX1" fmla="*/ 4885193 w 4893586"/>
                <a:gd name="connsiteY1" fmla="*/ 11817 h 2417381"/>
                <a:gd name="connsiteX2" fmla="*/ 4893586 w 4893586"/>
                <a:gd name="connsiteY2" fmla="*/ 2417381 h 2417381"/>
                <a:gd name="connsiteX3" fmla="*/ 2391686 w 4893586"/>
                <a:gd name="connsiteY3" fmla="*/ 2404681 h 2417381"/>
                <a:gd name="connsiteX4" fmla="*/ 0 w 4893586"/>
                <a:gd name="connsiteY4" fmla="*/ 0 h 241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93586" h="2417381">
                  <a:moveTo>
                    <a:pt x="0" y="0"/>
                  </a:moveTo>
                  <a:lnTo>
                    <a:pt x="4885193" y="11817"/>
                  </a:lnTo>
                  <a:cubicBezTo>
                    <a:pt x="4887991" y="813672"/>
                    <a:pt x="4890788" y="1615526"/>
                    <a:pt x="4893586" y="2417381"/>
                  </a:cubicBezTo>
                  <a:lnTo>
                    <a:pt x="2391686" y="24046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81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"/>
            <p:cNvSpPr/>
            <p:nvPr/>
          </p:nvSpPr>
          <p:spPr>
            <a:xfrm>
              <a:off x="5584621" y="797625"/>
              <a:ext cx="6607378" cy="3356212"/>
            </a:xfrm>
            <a:custGeom>
              <a:avLst/>
              <a:gdLst>
                <a:gd name="connsiteX0" fmla="*/ 0 w 5232400"/>
                <a:gd name="connsiteY0" fmla="*/ 0 h 2463800"/>
                <a:gd name="connsiteX1" fmla="*/ 5232400 w 5232400"/>
                <a:gd name="connsiteY1" fmla="*/ 0 h 2463800"/>
                <a:gd name="connsiteX2" fmla="*/ 5232400 w 5232400"/>
                <a:gd name="connsiteY2" fmla="*/ 2463800 h 2463800"/>
                <a:gd name="connsiteX3" fmla="*/ 0 w 5232400"/>
                <a:gd name="connsiteY3" fmla="*/ 2463800 h 2463800"/>
                <a:gd name="connsiteX4" fmla="*/ 0 w 5232400"/>
                <a:gd name="connsiteY4" fmla="*/ 0 h 2463800"/>
                <a:gd name="connsiteX0" fmla="*/ 0 w 5232400"/>
                <a:gd name="connsiteY0" fmla="*/ 0 h 2463800"/>
                <a:gd name="connsiteX1" fmla="*/ 5232400 w 5232400"/>
                <a:gd name="connsiteY1" fmla="*/ 0 h 2463800"/>
                <a:gd name="connsiteX2" fmla="*/ 5232400 w 5232400"/>
                <a:gd name="connsiteY2" fmla="*/ 2463800 h 2463800"/>
                <a:gd name="connsiteX3" fmla="*/ 3784600 w 5232400"/>
                <a:gd name="connsiteY3" fmla="*/ 1397000 h 2463800"/>
                <a:gd name="connsiteX4" fmla="*/ 0 w 5232400"/>
                <a:gd name="connsiteY4" fmla="*/ 0 h 2463800"/>
                <a:gd name="connsiteX0" fmla="*/ 0 w 5232400"/>
                <a:gd name="connsiteY0" fmla="*/ 0 h 2463800"/>
                <a:gd name="connsiteX1" fmla="*/ 5232400 w 5232400"/>
                <a:gd name="connsiteY1" fmla="*/ 0 h 2463800"/>
                <a:gd name="connsiteX2" fmla="*/ 5232400 w 5232400"/>
                <a:gd name="connsiteY2" fmla="*/ 2463800 h 2463800"/>
                <a:gd name="connsiteX3" fmla="*/ 2730500 w 5232400"/>
                <a:gd name="connsiteY3" fmla="*/ 2451100 h 2463800"/>
                <a:gd name="connsiteX4" fmla="*/ 0 w 5232400"/>
                <a:gd name="connsiteY4" fmla="*/ 0 h 2463800"/>
                <a:gd name="connsiteX0" fmla="*/ 0 w 3302000"/>
                <a:gd name="connsiteY0" fmla="*/ 355600 h 2463800"/>
                <a:gd name="connsiteX1" fmla="*/ 3302000 w 3302000"/>
                <a:gd name="connsiteY1" fmla="*/ 0 h 2463800"/>
                <a:gd name="connsiteX2" fmla="*/ 3302000 w 3302000"/>
                <a:gd name="connsiteY2" fmla="*/ 2463800 h 2463800"/>
                <a:gd name="connsiteX3" fmla="*/ 800100 w 3302000"/>
                <a:gd name="connsiteY3" fmla="*/ 2451100 h 2463800"/>
                <a:gd name="connsiteX4" fmla="*/ 0 w 3302000"/>
                <a:gd name="connsiteY4" fmla="*/ 355600 h 2463800"/>
                <a:gd name="connsiteX0" fmla="*/ 0 w 4876800"/>
                <a:gd name="connsiteY0" fmla="*/ 38100 h 2463800"/>
                <a:gd name="connsiteX1" fmla="*/ 4876800 w 4876800"/>
                <a:gd name="connsiteY1" fmla="*/ 0 h 2463800"/>
                <a:gd name="connsiteX2" fmla="*/ 4876800 w 4876800"/>
                <a:gd name="connsiteY2" fmla="*/ 2463800 h 2463800"/>
                <a:gd name="connsiteX3" fmla="*/ 2374900 w 4876800"/>
                <a:gd name="connsiteY3" fmla="*/ 2451100 h 2463800"/>
                <a:gd name="connsiteX4" fmla="*/ 0 w 4876800"/>
                <a:gd name="connsiteY4" fmla="*/ 38100 h 2463800"/>
                <a:gd name="connsiteX0" fmla="*/ 0 w 4876800"/>
                <a:gd name="connsiteY0" fmla="*/ 1088 h 2463800"/>
                <a:gd name="connsiteX1" fmla="*/ 4876800 w 4876800"/>
                <a:gd name="connsiteY1" fmla="*/ 0 h 2463800"/>
                <a:gd name="connsiteX2" fmla="*/ 4876800 w 4876800"/>
                <a:gd name="connsiteY2" fmla="*/ 2463800 h 2463800"/>
                <a:gd name="connsiteX3" fmla="*/ 2374900 w 4876800"/>
                <a:gd name="connsiteY3" fmla="*/ 2451100 h 2463800"/>
                <a:gd name="connsiteX4" fmla="*/ 0 w 4876800"/>
                <a:gd name="connsiteY4" fmla="*/ 1088 h 246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6800" h="2463800">
                  <a:moveTo>
                    <a:pt x="0" y="1088"/>
                  </a:moveTo>
                  <a:lnTo>
                    <a:pt x="4876800" y="0"/>
                  </a:lnTo>
                  <a:lnTo>
                    <a:pt x="4876800" y="2463800"/>
                  </a:lnTo>
                  <a:lnTo>
                    <a:pt x="2374900" y="2451100"/>
                  </a:lnTo>
                  <a:lnTo>
                    <a:pt x="0" y="108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prstClr val="white"/>
                </a:solidFill>
              </a:endParaRPr>
            </a:p>
          </p:txBody>
        </p:sp>
        <p:sp>
          <p:nvSpPr>
            <p:cNvPr id="19" name="Parallelogram 18"/>
            <p:cNvSpPr/>
            <p:nvPr/>
          </p:nvSpPr>
          <p:spPr>
            <a:xfrm flipH="1">
              <a:off x="5570107" y="797624"/>
              <a:ext cx="4473892" cy="3356213"/>
            </a:xfrm>
            <a:prstGeom prst="parallelogram">
              <a:avLst>
                <a:gd name="adj" fmla="val 95641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prstClr val="white"/>
                </a:solidFill>
              </a:endParaRPr>
            </a:p>
          </p:txBody>
        </p:sp>
        <p:sp>
          <p:nvSpPr>
            <p:cNvPr id="28" name="Parallelogram 27"/>
            <p:cNvSpPr/>
            <p:nvPr/>
          </p:nvSpPr>
          <p:spPr>
            <a:xfrm flipH="1">
              <a:off x="5853958" y="797624"/>
              <a:ext cx="4473892" cy="3356213"/>
            </a:xfrm>
            <a:prstGeom prst="parallelogram">
              <a:avLst>
                <a:gd name="adj" fmla="val 95641"/>
              </a:avLst>
            </a:prstGeom>
            <a:solidFill>
              <a:srgbClr val="40404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0" y="3662166"/>
            <a:ext cx="3082050" cy="3195834"/>
            <a:chOff x="-22523" y="3511233"/>
            <a:chExt cx="3082050" cy="3195834"/>
          </a:xfrm>
        </p:grpSpPr>
        <p:sp>
          <p:nvSpPr>
            <p:cNvPr id="20" name="Parallelogram 19"/>
            <p:cNvSpPr/>
            <p:nvPr/>
          </p:nvSpPr>
          <p:spPr>
            <a:xfrm flipH="1">
              <a:off x="992673" y="4958878"/>
              <a:ext cx="2066854" cy="1748189"/>
            </a:xfrm>
            <a:prstGeom prst="parallelogram">
              <a:avLst>
                <a:gd name="adj" fmla="val 97144"/>
              </a:avLst>
            </a:prstGeom>
            <a:solidFill>
              <a:schemeClr val="accent1">
                <a:lumMod val="50000"/>
                <a:alpha val="5215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prstClr val="white"/>
                </a:solidFill>
              </a:endParaRPr>
            </a:p>
          </p:txBody>
        </p:sp>
        <p:sp>
          <p:nvSpPr>
            <p:cNvPr id="21" name="Parallelogram 20"/>
            <p:cNvSpPr/>
            <p:nvPr/>
          </p:nvSpPr>
          <p:spPr>
            <a:xfrm flipH="1">
              <a:off x="-22523" y="3511233"/>
              <a:ext cx="2547618" cy="2154828"/>
            </a:xfrm>
            <a:prstGeom prst="parallelogram">
              <a:avLst>
                <a:gd name="adj" fmla="val 102734"/>
              </a:avLst>
            </a:prstGeom>
            <a:solidFill>
              <a:schemeClr val="tx1">
                <a:alpha val="5215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prstClr val="white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6635385" y="628121"/>
            <a:ext cx="5336290" cy="560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300"/>
              </a:lnSpc>
            </a:pPr>
            <a:r>
              <a:rPr lang="en-US" sz="5400" b="1" dirty="0">
                <a:solidFill>
                  <a:prstClr val="white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48910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2" y="592199"/>
            <a:ext cx="10662249" cy="596387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9660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Aerial </a:t>
            </a:r>
            <a:r>
              <a:rPr lang="en-US" sz="2700" dirty="0"/>
              <a:t>View of all </a:t>
            </a:r>
            <a:r>
              <a:rPr lang="en-US" sz="2700" dirty="0" smtClean="0"/>
              <a:t>ROW issues </a:t>
            </a:r>
            <a:r>
              <a:rPr lang="en-US" sz="2700" dirty="0"/>
              <a:t>(Pending, In Progress, </a:t>
            </a:r>
            <a:r>
              <a:rPr lang="en-US" sz="2700" dirty="0" smtClean="0"/>
              <a:t>Completed, Closed)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564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9851"/>
            <a:ext cx="10515600" cy="43713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MAP View of Transmission Row (Right of Way)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9" y="759131"/>
            <a:ext cx="11520551" cy="5762445"/>
          </a:xfrm>
        </p:spPr>
      </p:pic>
    </p:spTree>
    <p:extLst>
      <p:ext uri="{BB962C8B-B14F-4D97-AF65-F5344CB8AC3E}">
        <p14:creationId xmlns:p14="http://schemas.microsoft.com/office/powerpoint/2010/main" val="37307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104"/>
            <a:ext cx="10515600" cy="575153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Aerial view of Transmission row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53" y="785004"/>
            <a:ext cx="11284763" cy="5702060"/>
          </a:xfrm>
        </p:spPr>
      </p:pic>
    </p:spTree>
    <p:extLst>
      <p:ext uri="{BB962C8B-B14F-4D97-AF65-F5344CB8AC3E}">
        <p14:creationId xmlns:p14="http://schemas.microsoft.com/office/powerpoint/2010/main" val="58259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12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smtClean="0"/>
              <a:t>MAP View of Transmission Line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7" y="948906"/>
            <a:ext cx="10915743" cy="5495026"/>
          </a:xfrm>
        </p:spPr>
      </p:pic>
    </p:spTree>
    <p:extLst>
      <p:ext uri="{BB962C8B-B14F-4D97-AF65-F5344CB8AC3E}">
        <p14:creationId xmlns:p14="http://schemas.microsoft.com/office/powerpoint/2010/main" val="161622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575" y="235730"/>
            <a:ext cx="10515600" cy="48889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Aerial View of Transmission Line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3" y="862642"/>
            <a:ext cx="10808899" cy="5615796"/>
          </a:xfrm>
        </p:spPr>
      </p:pic>
    </p:spTree>
    <p:extLst>
      <p:ext uri="{BB962C8B-B14F-4D97-AF65-F5344CB8AC3E}">
        <p14:creationId xmlns:p14="http://schemas.microsoft.com/office/powerpoint/2010/main" val="34726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3396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MAP view with Transmission Substations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3" y="1103897"/>
            <a:ext cx="11524891" cy="5314156"/>
          </a:xfrm>
        </p:spPr>
      </p:pic>
    </p:spTree>
    <p:extLst>
      <p:ext uri="{BB962C8B-B14F-4D97-AF65-F5344CB8AC3E}">
        <p14:creationId xmlns:p14="http://schemas.microsoft.com/office/powerpoint/2010/main" val="386358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681</Words>
  <Application>Microsoft Office PowerPoint</Application>
  <PresentationFormat>Custom</PresentationFormat>
  <Paragraphs>85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Office Theme</vt:lpstr>
      <vt:lpstr>1_Office Theme</vt:lpstr>
      <vt:lpstr>2_Office Theme</vt:lpstr>
      <vt:lpstr>3_Office Theme</vt:lpstr>
      <vt:lpstr>PowerPoint Presentation</vt:lpstr>
      <vt:lpstr>AGENDA</vt:lpstr>
      <vt:lpstr>PowerPoint Presentation</vt:lpstr>
      <vt:lpstr>Aerial View of all ROW issues (Pending, In Progress, Completed, Closed) </vt:lpstr>
      <vt:lpstr>MAP View of Transmission Row (Right of Way)</vt:lpstr>
      <vt:lpstr>Aerial view of Transmission row</vt:lpstr>
      <vt:lpstr>MAP View of Transmission Line</vt:lpstr>
      <vt:lpstr>Aerial View of Transmission Line</vt:lpstr>
      <vt:lpstr>MAP view with Transmission Substations</vt:lpstr>
      <vt:lpstr>Aerial View of Transmission sub-stations</vt:lpstr>
      <vt:lpstr>Filtering on different status of the Issues (Pending, In Progress, Closed, Completed)</vt:lpstr>
      <vt:lpstr>MAP View of issues which can be displayed using various filters (A specific vendor’s information is selected in this screenshot)</vt:lpstr>
      <vt:lpstr>Filtering Data using Issue Types (Aerial View)</vt:lpstr>
      <vt:lpstr>Displaying issues filtering by specific project</vt:lpstr>
      <vt:lpstr>Displaying Issue specific Data (We will request similar data from PGCIL for this POC)</vt:lpstr>
      <vt:lpstr>Aerial View of issue details filtered by Line Name (Each project has multiple Lines)</vt:lpstr>
      <vt:lpstr>Aerial View of issue details filtered by Issue Type</vt:lpstr>
      <vt:lpstr>Aerial View of issue details filtered by Issue Sub types (Electric)</vt:lpstr>
      <vt:lpstr>Aerial View of issue details filtered by Issue Sub types (ROW) – Here we are displaying encroachments</vt:lpstr>
      <vt:lpstr>Filtering Issues on different operating area</vt:lpstr>
      <vt:lpstr>Filtering Issues by different Projects</vt:lpstr>
      <vt:lpstr>Filtering using different Line Names for a particular Project</vt:lpstr>
      <vt:lpstr>Aerial View of issues filtered by Crews</vt:lpstr>
      <vt:lpstr>Displaying issues for a specific line name</vt:lpstr>
      <vt:lpstr>Assigning an Issue to a specific Vendor/Crew (Highlighting available Crews)</vt:lpstr>
      <vt:lpstr>Assigning an Issue to a specific Vendor/Crew (Assigning to a specific crew)</vt:lpstr>
      <vt:lpstr>Data Requirement for Electric/Land Assets</vt:lpstr>
      <vt:lpstr>Data Requirement for Issue Management</vt:lpstr>
      <vt:lpstr>Value Proposition to PGCIL from this POC</vt:lpstr>
      <vt:lpstr>PowerPoint Presentation</vt:lpstr>
    </vt:vector>
  </TitlesOfParts>
  <Company>SCANA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PRADHAN, ASHISH KUMAR</dc:creator>
  <cp:lastModifiedBy>HP</cp:lastModifiedBy>
  <cp:revision>24</cp:revision>
  <dcterms:created xsi:type="dcterms:W3CDTF">2019-02-13T06:45:32Z</dcterms:created>
  <dcterms:modified xsi:type="dcterms:W3CDTF">2019-02-13T12:23:05Z</dcterms:modified>
</cp:coreProperties>
</file>